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Francois One" panose="020B0604020202020204" charset="0"/>
      <p:regular r:id="rId14"/>
    </p:embeddedFont>
    <p:embeddedFont>
      <p:font typeface="Muli" panose="020B060402020202020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03F3D0-30BC-4184-9429-2766B3AB96A3}">
  <a:tblStyle styleId="{0603F3D0-30BC-4184-9429-2766B3AB96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3449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680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latin typeface="Francois One"/>
                <a:ea typeface="Francois One"/>
                <a:cs typeface="Francois One"/>
                <a:sym typeface="Francois One"/>
              </a:rPr>
              <a:t>-Es la Obra de mayor envergadura en el Sur del País.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latin typeface="Francois One"/>
                <a:ea typeface="Francois One"/>
                <a:cs typeface="Francois One"/>
                <a:sym typeface="Francois One"/>
              </a:rPr>
              <a:t>Mejoras: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latin typeface="Francois One"/>
                <a:ea typeface="Francois One"/>
                <a:cs typeface="Francois One"/>
                <a:sym typeface="Francois One"/>
              </a:rPr>
              <a:t>-Instalación de Líneas de Aducción y Conducción 9,756 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latin typeface="Francois One"/>
                <a:ea typeface="Francois One"/>
                <a:cs typeface="Francois One"/>
                <a:sym typeface="Francois One"/>
              </a:rPr>
              <a:t>-Construcción de 02 Reservorios.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latin typeface="Francois One"/>
                <a:ea typeface="Francois One"/>
                <a:cs typeface="Francois One"/>
                <a:sym typeface="Francois One"/>
              </a:rPr>
              <a:t>-Cambio e Instalación de redes de agua potable 54, 583 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latin typeface="Francois One"/>
                <a:ea typeface="Francois One"/>
                <a:cs typeface="Francois One"/>
                <a:sym typeface="Francois One"/>
              </a:rPr>
              <a:t>-Cambio e Instalación de redes de Alcantarillado 55,857 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latin typeface="Francois One"/>
                <a:ea typeface="Francois One"/>
                <a:cs typeface="Francois One"/>
                <a:sym typeface="Francois One"/>
              </a:rPr>
              <a:t>-Mejoramiento de la planta de Agua Potable.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Francois One"/>
                <a:ea typeface="Francois One"/>
                <a:cs typeface="Francois One"/>
                <a:sym typeface="Francois One"/>
              </a:rPr>
              <a:t>-Instalación de 5,500 medidores domiciliarios (usuarios faltantes)</a:t>
            </a:r>
          </a:p>
        </p:txBody>
      </p:sp>
    </p:spTree>
    <p:extLst>
      <p:ext uri="{BB962C8B-B14F-4D97-AF65-F5344CB8AC3E}">
        <p14:creationId xmlns:p14="http://schemas.microsoft.com/office/powerpoint/2010/main" val="1042126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9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" sz="1400">
                <a:latin typeface="Francois One"/>
                <a:ea typeface="Francois One"/>
                <a:cs typeface="Francois One"/>
                <a:sym typeface="Francois One"/>
              </a:rPr>
              <a:t>Agiliza ejecución de Proyectos de Inversión, sosteniendo o aumentando el dinamismo de nuestra economía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Font typeface="Francois One"/>
              <a:buAutoNum type="arabicPeriod"/>
            </a:pPr>
            <a:r>
              <a:rPr lang="en" sz="1400">
                <a:latin typeface="Francois One"/>
                <a:ea typeface="Francois One"/>
                <a:cs typeface="Francois One"/>
                <a:sym typeface="Francois One"/>
              </a:rPr>
              <a:t>Simplifica procedimientos, incrementando la eficiencia Entidades Públicas</a:t>
            </a:r>
          </a:p>
        </p:txBody>
      </p:sp>
    </p:spTree>
    <p:extLst>
      <p:ext uri="{BB962C8B-B14F-4D97-AF65-F5344CB8AC3E}">
        <p14:creationId xmlns:p14="http://schemas.microsoft.com/office/powerpoint/2010/main" val="401290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1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12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234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latin typeface="Francois One"/>
                <a:ea typeface="Francois One"/>
                <a:cs typeface="Francois One"/>
                <a:sym typeface="Francois One"/>
              </a:rPr>
              <a:t>-Al mes de setiembre se tiene un </a:t>
            </a:r>
            <a:r>
              <a:rPr lang="en" sz="1500" b="1">
                <a:latin typeface="Francois One"/>
                <a:ea typeface="Francois One"/>
                <a:cs typeface="Francois One"/>
                <a:sym typeface="Francois One"/>
              </a:rPr>
              <a:t>83% </a:t>
            </a:r>
            <a:r>
              <a:rPr lang="en" sz="1500">
                <a:latin typeface="Francois One"/>
                <a:ea typeface="Francois One"/>
                <a:cs typeface="Francois One"/>
                <a:sym typeface="Francois One"/>
              </a:rPr>
              <a:t>de recuperación atreves de los CIPRLs del monto valorizado (pagado).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latin typeface="Francois One"/>
                <a:ea typeface="Francois One"/>
                <a:cs typeface="Francois One"/>
                <a:sym typeface="Francois One"/>
              </a:rPr>
              <a:t>-En el 2017, hasta setiembre, estamos recuperando </a:t>
            </a:r>
            <a:r>
              <a:rPr lang="en" sz="1500" b="1">
                <a:latin typeface="Francois One"/>
                <a:ea typeface="Francois One"/>
                <a:cs typeface="Francois One"/>
                <a:sym typeface="Francois One"/>
              </a:rPr>
              <a:t>09 CIPRLs </a:t>
            </a:r>
            <a:r>
              <a:rPr lang="en" sz="1500">
                <a:latin typeface="Francois One"/>
                <a:ea typeface="Francois One"/>
                <a:cs typeface="Francois One"/>
                <a:sym typeface="Francois One"/>
              </a:rPr>
              <a:t>por un monto total de S/</a:t>
            </a:r>
            <a:r>
              <a:rPr lang="en" sz="1500" b="1">
                <a:latin typeface="Francois One"/>
                <a:ea typeface="Francois One"/>
                <a:cs typeface="Francois One"/>
                <a:sym typeface="Francois One"/>
              </a:rPr>
              <a:t>42 MM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latin typeface="Francois One"/>
                <a:ea typeface="Francois One"/>
                <a:cs typeface="Francois One"/>
                <a:sym typeface="Francois One"/>
              </a:rPr>
              <a:t>-Los últimos CIPRLs entregados; Munic Moquegua (</a:t>
            </a:r>
            <a:r>
              <a:rPr lang="en" sz="1500" b="1">
                <a:latin typeface="Francois One"/>
                <a:ea typeface="Francois One"/>
                <a:cs typeface="Francois One"/>
                <a:sym typeface="Francois One"/>
              </a:rPr>
              <a:t>2.3 MM</a:t>
            </a:r>
            <a:r>
              <a:rPr lang="en" sz="1500">
                <a:latin typeface="Francois One"/>
                <a:ea typeface="Francois One"/>
                <a:cs typeface="Francois One"/>
                <a:sym typeface="Francois One"/>
              </a:rPr>
              <a:t>), Munic. Jorge Basadre (</a:t>
            </a:r>
            <a:r>
              <a:rPr lang="en" sz="1500" b="1">
                <a:latin typeface="Francois One"/>
                <a:ea typeface="Francois One"/>
                <a:cs typeface="Francois One"/>
                <a:sym typeface="Francois One"/>
              </a:rPr>
              <a:t>12.5 MM</a:t>
            </a:r>
            <a:r>
              <a:rPr lang="en" sz="1500">
                <a:latin typeface="Francois One"/>
                <a:ea typeface="Francois One"/>
                <a:cs typeface="Francois One"/>
                <a:sym typeface="Francois One"/>
              </a:rPr>
              <a:t>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latin typeface="Francois One"/>
                <a:ea typeface="Francois One"/>
                <a:cs typeface="Francois One"/>
                <a:sym typeface="Francois One"/>
              </a:rPr>
              <a:t>-CIPRLs en gestión con la Municipalidad Provincial Jorge Basadre por S/</a:t>
            </a:r>
            <a:r>
              <a:rPr lang="en" sz="1500" b="1">
                <a:latin typeface="Francois One"/>
                <a:ea typeface="Francois One"/>
                <a:cs typeface="Francois One"/>
                <a:sym typeface="Francois One"/>
              </a:rPr>
              <a:t>10 MM.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29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89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/>
              <a:t>-08 Proyectos con el Ministerio de Vivienda 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b="1"/>
              <a:t>Tacna</a:t>
            </a:r>
            <a:r>
              <a:rPr lang="en" sz="1400"/>
              <a:t> (Candarave 02, Huanuara 01, Cairani 01, Curibaya 01)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b="1"/>
              <a:t>Moquegua</a:t>
            </a:r>
            <a:r>
              <a:rPr lang="en" sz="1400"/>
              <a:t> (Torata 02, Ilo 01) Monto Aprox </a:t>
            </a:r>
            <a:r>
              <a:rPr lang="en" sz="1400" b="1"/>
              <a:t>S/ 44.7 MM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/>
              <a:t>Intervenciones</a:t>
            </a:r>
            <a:r>
              <a:rPr lang="en" sz="1400"/>
              <a:t>: Mejoramiento e instalación de los sistemas de agua potable y alcantarillado.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/>
              <a:t>-02 Proyectos con el Ministerio de Educacion: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/>
              <a:t>Moquegua (Provincia de Ilo y Sanchez Cerro)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/>
              <a:t>Intervencion: Colegio Fe y Alegria y el Instituto Superior de Omate, Monto Aprox. </a:t>
            </a:r>
            <a:r>
              <a:rPr lang="en" sz="1400" b="1"/>
              <a:t>30 MM</a:t>
            </a:r>
          </a:p>
        </p:txBody>
      </p:sp>
    </p:spTree>
    <p:extLst>
      <p:ext uri="{BB962C8B-B14F-4D97-AF65-F5344CB8AC3E}">
        <p14:creationId xmlns:p14="http://schemas.microsoft.com/office/powerpoint/2010/main" val="3062480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Francois One"/>
                <a:ea typeface="Francois One"/>
                <a:cs typeface="Francois One"/>
                <a:sym typeface="Francois One"/>
              </a:rPr>
              <a:t>-Señalización vertical y horizontal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Francois One"/>
                <a:ea typeface="Francois One"/>
                <a:cs typeface="Francois One"/>
                <a:sym typeface="Francois One"/>
              </a:rPr>
              <a:t>-Asfaltado de 32.5 Kilometros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Francois One"/>
                <a:ea typeface="Francois One"/>
                <a:cs typeface="Francois One"/>
                <a:sym typeface="Francois One"/>
              </a:rPr>
              <a:t>-02 puentes: Cambaya y Chejaya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Francois One"/>
                <a:ea typeface="Francois One"/>
                <a:cs typeface="Francois One"/>
                <a:sym typeface="Francois One"/>
              </a:rPr>
              <a:t>-163 alcantarillas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Francois One"/>
                <a:ea typeface="Francois One"/>
                <a:cs typeface="Francois One"/>
                <a:sym typeface="Francois One"/>
              </a:rPr>
              <a:t>-31.3 Km de cunetas de concreto</a:t>
            </a:r>
          </a:p>
        </p:txBody>
      </p:sp>
    </p:spTree>
    <p:extLst>
      <p:ext uri="{BB962C8B-B14F-4D97-AF65-F5344CB8AC3E}">
        <p14:creationId xmlns:p14="http://schemas.microsoft.com/office/powerpoint/2010/main" val="139455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_DSC3108.jpg"/>
          <p:cNvPicPr preferRelativeResize="0"/>
          <p:nvPr/>
        </p:nvPicPr>
        <p:blipFill rotWithShape="1">
          <a:blip r:embed="rId3">
            <a:alphaModFix/>
          </a:blip>
          <a:srcRect t="9526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-50" y="-1275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182900" y="182725"/>
            <a:ext cx="4778100" cy="4778100"/>
          </a:xfrm>
          <a:prstGeom prst="ellipse">
            <a:avLst/>
          </a:prstGeom>
          <a:solidFill>
            <a:srgbClr val="00B2FF">
              <a:alpha val="8729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2674900" y="1937750"/>
            <a:ext cx="3648000" cy="3648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24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400"/>
            </a:lvl3pPr>
            <a:lvl4pPr lvl="3" rtl="0">
              <a:spcBef>
                <a:spcPts val="0"/>
              </a:spcBef>
              <a:buNone/>
              <a:defRPr sz="2400"/>
            </a:lvl4pPr>
            <a:lvl5pPr lvl="4" rtl="0">
              <a:spcBef>
                <a:spcPts val="0"/>
              </a:spcBef>
              <a:buNone/>
              <a:defRPr sz="2400"/>
            </a:lvl5pPr>
            <a:lvl6pPr lvl="5" rtl="0">
              <a:spcBef>
                <a:spcPts val="0"/>
              </a:spcBef>
              <a:buNone/>
              <a:defRPr sz="2400"/>
            </a:lvl6pPr>
            <a:lvl7pPr lvl="6" rtl="0">
              <a:spcBef>
                <a:spcPts val="0"/>
              </a:spcBef>
              <a:buNone/>
              <a:defRPr sz="2400"/>
            </a:lvl7pPr>
            <a:lvl8pPr lvl="7" rtl="0">
              <a:spcBef>
                <a:spcPts val="0"/>
              </a:spcBef>
              <a:buNone/>
              <a:defRPr sz="2400"/>
            </a:lvl8pPr>
            <a:lvl9pPr lvl="8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_DSC3108.jpg"/>
          <p:cNvPicPr preferRelativeResize="0"/>
          <p:nvPr/>
        </p:nvPicPr>
        <p:blipFill rotWithShape="1">
          <a:blip r:embed="rId3">
            <a:alphaModFix/>
          </a:blip>
          <a:srcRect t="9074"/>
          <a:stretch/>
        </p:blipFill>
        <p:spPr>
          <a:xfrm>
            <a:off x="25" y="-25500"/>
            <a:ext cx="9144001" cy="516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25" y="-2550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None/>
              <a:defRPr sz="24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400"/>
            </a:lvl3pPr>
            <a:lvl4pPr lvl="3" rtl="0">
              <a:spcBef>
                <a:spcPts val="0"/>
              </a:spcBef>
              <a:buNone/>
              <a:defRPr sz="2400"/>
            </a:lvl4pPr>
            <a:lvl5pPr lvl="4" rtl="0">
              <a:spcBef>
                <a:spcPts val="0"/>
              </a:spcBef>
              <a:buNone/>
              <a:defRPr sz="2400"/>
            </a:lvl5pPr>
            <a:lvl6pPr lvl="5" rtl="0">
              <a:spcBef>
                <a:spcPts val="0"/>
              </a:spcBef>
              <a:buNone/>
              <a:defRPr sz="2400"/>
            </a:lvl6pPr>
            <a:lvl7pPr lvl="6" rtl="0">
              <a:spcBef>
                <a:spcPts val="0"/>
              </a:spcBef>
              <a:buNone/>
              <a:defRPr sz="2400"/>
            </a:lvl7pPr>
            <a:lvl8pPr lvl="7" rtl="0">
              <a:spcBef>
                <a:spcPts val="0"/>
              </a:spcBef>
              <a:buNone/>
              <a:defRPr sz="2400"/>
            </a:lvl8pPr>
            <a:lvl9pPr lvl="8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50" y="1790100"/>
            <a:ext cx="9144000" cy="15633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 descr="DJI_006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62"/>
            <a:ext cx="9144000" cy="513877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915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83333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75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-1275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 descr="2C9A1520.JPG"/>
          <p:cNvPicPr preferRelativeResize="0"/>
          <p:nvPr/>
        </p:nvPicPr>
        <p:blipFill rotWithShape="1">
          <a:blip r:embed="rId3">
            <a:alphaModFix/>
          </a:blip>
          <a:srcRect t="15661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x="2820475" y="0"/>
            <a:ext cx="6323700" cy="5143500"/>
          </a:xfrm>
          <a:prstGeom prst="rect">
            <a:avLst/>
          </a:prstGeom>
          <a:solidFill>
            <a:srgbClr val="00B2FF">
              <a:alpha val="8960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-1275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5128482" y="1509475"/>
            <a:ext cx="3493200" cy="312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83333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75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 descr="SPC_8416.JPG"/>
          <p:cNvPicPr preferRelativeResize="0"/>
          <p:nvPr/>
        </p:nvPicPr>
        <p:blipFill rotWithShape="1">
          <a:blip r:embed="rId3">
            <a:alphaModFix/>
          </a:blip>
          <a:srcRect t="-16836"/>
          <a:stretch/>
        </p:blipFill>
        <p:spPr>
          <a:xfrm>
            <a:off x="0" y="-895992"/>
            <a:ext cx="9143999" cy="603949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888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-1275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 descr="2C9A9238.JPG"/>
          <p:cNvPicPr preferRelativeResize="0"/>
          <p:nvPr/>
        </p:nvPicPr>
        <p:blipFill rotWithShape="1">
          <a:blip r:embed="rId3">
            <a:alphaModFix/>
          </a:blip>
          <a:srcRect t="15661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9037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0" y="-1275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275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190100" y="4470400"/>
            <a:ext cx="6763800" cy="6732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>
              <a:spcBef>
                <a:spcPts val="360"/>
              </a:spcBef>
              <a:buClr>
                <a:srgbClr val="FFFFFF"/>
              </a:buClr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83333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750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468650" y="1822525"/>
            <a:ext cx="4278000" cy="909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Francois One"/>
                <a:ea typeface="Francois One"/>
                <a:cs typeface="Francois One"/>
                <a:sym typeface="Francois One"/>
              </a:rPr>
              <a:t>Obras por Impuestos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latin typeface="Francois One"/>
                <a:ea typeface="Francois One"/>
                <a:cs typeface="Francois One"/>
                <a:sym typeface="Francois One"/>
              </a:rPr>
              <a:t>Ley 29230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2290500" y="3082300"/>
            <a:ext cx="4563000" cy="75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Superintendencia de Relaciones Públicas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Año 2017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3146100" y="3802400"/>
            <a:ext cx="2851800" cy="34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14 de noviembre de 2017</a:t>
            </a:r>
          </a:p>
        </p:txBody>
      </p:sp>
      <p:pic>
        <p:nvPicPr>
          <p:cNvPr id="66" name="Shape 66" descr="logotipo SCC-SOUcurvas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2025" y="1000525"/>
            <a:ext cx="2411251" cy="47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2955950" y="270725"/>
            <a:ext cx="6053700" cy="108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MEJORAMIENTO DEL SISTEMA DE AGUA Y ALCANTARILLADO DE LA CIUDAD DE MOQUEGUA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449200" y="3250700"/>
            <a:ext cx="5488200" cy="104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" b="1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B</a:t>
            </a: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eneficia a </a:t>
            </a:r>
            <a:r>
              <a:rPr lang="en">
                <a:latin typeface="Francois One"/>
                <a:ea typeface="Francois One"/>
                <a:cs typeface="Francois One"/>
                <a:sym typeface="Francois One"/>
              </a:rPr>
              <a:t>74,616</a:t>
            </a: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 pobladores de la ciudad de </a:t>
            </a:r>
            <a:r>
              <a:rPr lang="en">
                <a:latin typeface="Francois One"/>
                <a:ea typeface="Francois One"/>
                <a:cs typeface="Francois One"/>
                <a:sym typeface="Francois One"/>
              </a:rPr>
              <a:t>Moquegua</a:t>
            </a: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. </a:t>
            </a:r>
          </a:p>
          <a:p>
            <a:pPr lvl="0" algn="just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Mejorando la </a:t>
            </a:r>
            <a:r>
              <a:rPr lang="en">
                <a:latin typeface="Francois One"/>
                <a:ea typeface="Francois One"/>
                <a:cs typeface="Francois One"/>
                <a:sym typeface="Francois One"/>
              </a:rPr>
              <a:t>calidad de agua</a:t>
            </a: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 e incrementándose mayores horas de abastecimiento de agua.</a:t>
            </a:r>
          </a:p>
        </p:txBody>
      </p:sp>
      <p:pic>
        <p:nvPicPr>
          <p:cNvPr id="144" name="Shape 144" descr="tractor (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0600" y="3459425"/>
            <a:ext cx="286450" cy="2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tractor (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0600" y="3887400"/>
            <a:ext cx="286450" cy="2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4687100" y="1777075"/>
            <a:ext cx="2591400" cy="1131300"/>
          </a:xfrm>
          <a:prstGeom prst="rect">
            <a:avLst/>
          </a:prstGeom>
          <a:solidFill>
            <a:srgbClr val="FFFFFF">
              <a:alpha val="811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4205600" y="1853263"/>
            <a:ext cx="3554400" cy="9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Francois One"/>
                <a:ea typeface="Francois One"/>
                <a:cs typeface="Francois One"/>
                <a:sym typeface="Francois One"/>
              </a:rPr>
              <a:t>Inversión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S/. 101 millones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048000" y="1549500"/>
            <a:ext cx="3048000" cy="2044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0">
                <a:latin typeface="Francois One"/>
                <a:ea typeface="Francois One"/>
                <a:cs typeface="Francois One"/>
                <a:sym typeface="Francois One"/>
              </a:rPr>
              <a:t>Muchas Gracias</a:t>
            </a:r>
          </a:p>
        </p:txBody>
      </p:sp>
      <p:sp>
        <p:nvSpPr>
          <p:cNvPr id="153" name="Shape 153"/>
          <p:cNvSpPr/>
          <p:nvPr/>
        </p:nvSpPr>
        <p:spPr>
          <a:xfrm>
            <a:off x="-17500" y="4638225"/>
            <a:ext cx="9161400" cy="505200"/>
          </a:xfrm>
          <a:prstGeom prst="rect">
            <a:avLst/>
          </a:prstGeom>
          <a:solidFill>
            <a:srgbClr val="00B2FF">
              <a:alpha val="615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-17500" y="4638225"/>
            <a:ext cx="9084600" cy="56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Southern Peru Copper Corporation Derechos Reservados. Copyright 2016. Protegido bajo las leyes de derechos de autor. Decreto Legislativo Nº 822. Prohibida su reproducción, reenvío o modificación total o parcial sin autorización del Southern Peru</a:t>
            </a:r>
          </a:p>
        </p:txBody>
      </p:sp>
      <p:pic>
        <p:nvPicPr>
          <p:cNvPr id="155" name="Shape 155" descr="logotipo SCC-SOUcurvas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9737" y="1549500"/>
            <a:ext cx="2286926" cy="45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968025" y="217650"/>
            <a:ext cx="5718600" cy="50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¿QUÉ ES OBRAS POR IMPUESTOS?</a:t>
            </a:r>
          </a:p>
          <a:p>
            <a:pPr lvl="0">
              <a:spcBef>
                <a:spcPts val="0"/>
              </a:spcBef>
              <a:buNone/>
            </a:pPr>
            <a:endParaRPr sz="3000"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2902775" y="1059850"/>
            <a:ext cx="5849100" cy="6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Régimen especial de contratación que permite a la</a:t>
            </a:r>
            <a:r>
              <a:rPr lang="en" sz="1800"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r>
              <a:rPr lang="en" sz="1800" b="1">
                <a:latin typeface="Francois One"/>
                <a:ea typeface="Francois One"/>
                <a:cs typeface="Francois One"/>
                <a:sym typeface="Francois One"/>
              </a:rPr>
              <a:t>empresa privada financiar la ejecución de Proyectos de Inversión</a:t>
            </a:r>
            <a:r>
              <a:rPr lang="en" sz="18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, con cargo a su impuesto a la renta de tercera categoría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lvl="0" rtl="0">
              <a:spcBef>
                <a:spcPts val="600"/>
              </a:spcBef>
              <a:buNone/>
            </a:pP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4078875" y="2502225"/>
            <a:ext cx="4607700" cy="38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Agiliza ejecución de Proyectos de Inversión.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1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4105575" y="3132850"/>
            <a:ext cx="4060800" cy="34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Simplifica procedimientos.</a:t>
            </a:r>
          </a:p>
        </p:txBody>
      </p:sp>
      <p:pic>
        <p:nvPicPr>
          <p:cNvPr id="75" name="Shape 75" descr="o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1575" y="2436950"/>
            <a:ext cx="503100" cy="5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 descr="tw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1575" y="3052600"/>
            <a:ext cx="503100" cy="5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3091325" y="4126800"/>
            <a:ext cx="5472000" cy="73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El Estado y la empresa privada se unen con el objetivo de cerrar las brechas de infraestructura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2923675" y="1064375"/>
            <a:ext cx="5688000" cy="171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Actualmente Southern Peru, administra </a:t>
            </a:r>
            <a:r>
              <a:rPr lang="en" sz="14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18 </a:t>
            </a:r>
            <a:r>
              <a:rPr lang="en" sz="14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proyectos:</a:t>
            </a: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Francois One"/>
            </a:pPr>
            <a:r>
              <a:rPr lang="en" sz="14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Moquegua: </a:t>
            </a:r>
            <a:r>
              <a:rPr lang="en" sz="14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05</a:t>
            </a: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Francois One"/>
            </a:pPr>
            <a:r>
              <a:rPr lang="en" sz="14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Tacna: </a:t>
            </a:r>
            <a:r>
              <a:rPr lang="en" sz="14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13 </a:t>
            </a:r>
            <a:r>
              <a:rPr lang="en" sz="14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 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Inversión  Global  de  </a:t>
            </a:r>
            <a:r>
              <a:rPr lang="en" sz="14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S/ 395</a:t>
            </a:r>
            <a:r>
              <a:rPr lang="en" sz="14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 millones de soles, ejecutados por el mecanismo de </a:t>
            </a:r>
            <a:r>
              <a:rPr lang="en" sz="14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Obras por Impuestos</a:t>
            </a:r>
            <a:r>
              <a:rPr lang="en" sz="14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.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912925" y="170425"/>
            <a:ext cx="3908100" cy="69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0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INVERSIÓN SPCC EN OXI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5375" y="3031675"/>
            <a:ext cx="2863200" cy="162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>
            <a:alpha val="7333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1910575" y="106925"/>
            <a:ext cx="5322900" cy="36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Región Moquegua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7549"/>
              </p:ext>
            </p:extLst>
          </p:nvPr>
        </p:nvGraphicFramePr>
        <p:xfrm>
          <a:off x="1065751" y="986786"/>
          <a:ext cx="7012548" cy="3450746"/>
        </p:xfrm>
        <a:graphic>
          <a:graphicData uri="http://schemas.openxmlformats.org/drawingml/2006/table">
            <a:tbl>
              <a:tblPr/>
              <a:tblGrid>
                <a:gridCol w="993428"/>
                <a:gridCol w="1996036"/>
                <a:gridCol w="1695017"/>
                <a:gridCol w="1099034"/>
                <a:gridCol w="1229033"/>
              </a:tblGrid>
              <a:tr h="4932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Región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Institución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5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Proyecto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Presupuesto (S/)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5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9328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P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Moquegua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Municipalidad Provincial de Mariscal Nieto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Pista y veredas - San Francisco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17,803,338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Liquidado</a:t>
                      </a:r>
                      <a:endParaRPr lang="es-PE" sz="1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328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Saneamiento - Moquegua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99,822,498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Recepción</a:t>
                      </a:r>
                      <a:r>
                        <a:rPr lang="es-PE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 Obra</a:t>
                      </a:r>
                      <a:endParaRPr lang="es-PE" sz="1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328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Municipalidad Distrital de Carumas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Centro de Salud - Carumas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20,500,000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Elaboracion </a:t>
                      </a:r>
                      <a:r>
                        <a:rPr lang="es-PE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Exp. Técnico</a:t>
                      </a:r>
                      <a:endParaRPr lang="es-PE" sz="1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328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Instituto Los Andes - Carumas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</a:t>
                      </a:r>
                      <a:r>
                        <a:rPr lang="es-PE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11,882,489 </a:t>
                      </a:r>
                      <a:endParaRPr lang="es-PE" sz="1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Liquidado</a:t>
                      </a:r>
                      <a:endParaRPr lang="es-PE" sz="1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81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Municipalidad Distrital de El Algarrobal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Agua Potable Biohuerto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1,441,036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Liquidado</a:t>
                      </a:r>
                      <a:endParaRPr lang="es-PE" sz="1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4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lang="es-PE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151,449,360 </a:t>
                      </a:r>
                      <a:endParaRPr lang="es-PE" sz="15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>
            <a:alpha val="73330"/>
          </a:srgbClr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910575" y="0"/>
            <a:ext cx="5322900" cy="36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Región Tacna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39981"/>
              </p:ext>
            </p:extLst>
          </p:nvPr>
        </p:nvGraphicFramePr>
        <p:xfrm>
          <a:off x="2030445" y="465744"/>
          <a:ext cx="5083160" cy="4597074"/>
        </p:xfrm>
        <a:graphic>
          <a:graphicData uri="http://schemas.openxmlformats.org/drawingml/2006/table">
            <a:tbl>
              <a:tblPr/>
              <a:tblGrid>
                <a:gridCol w="556581"/>
                <a:gridCol w="1502243"/>
                <a:gridCol w="1512168"/>
                <a:gridCol w="792088"/>
                <a:gridCol w="720080"/>
              </a:tblGrid>
              <a:tr h="266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Región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Institución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Proyecto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Presupuesto (S/)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56758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Tacna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Municipalidad Distrital de Pocollay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Saneamiento - Pocollay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7,907,655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Liquidado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75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Pista y veredas - Pocollay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15,518,031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Liquidado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46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Municipalidad Provincial de Jorge Basadre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Carretera Puente Camiara - Locumba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27,359,255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Proceso</a:t>
                      </a:r>
                      <a:r>
                        <a:rPr lang="es-P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 Liquidación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46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Municipalidad Distrital de Ilabaya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Carretera Ilabaya - Cambaya - Camilaca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127,095,048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Liquidado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75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Municipalidad Distrital de Quilahuani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Vías </a:t>
                      </a:r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 Accesos C. P. Quilahuani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2,425,769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Liquidado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75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Municipalidad Distrital de Ciudad Nueva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Vías </a:t>
                      </a:r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Urbanas Ciudad Nueva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15,918,782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Ejecución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07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Municipalidad Distrital de Camilaca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Creación </a:t>
                      </a:r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del Centro Cultural Camilaca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2,845,188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Recepción de Obra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07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Municipalidad Provincial de Tacna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Saneamiento Avenida Litoral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1,472,767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Ejecución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07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Mejoramiento Avenida Litoral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</a:t>
                      </a:r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20,564,725 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s-P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Técnico</a:t>
                      </a:r>
                    </a:p>
                    <a:p>
                      <a:pPr algn="ctr" fontAlgn="ctr"/>
                      <a:r>
                        <a:rPr lang="es-P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Culminado</a:t>
                      </a:r>
                      <a:endParaRPr lang="es-P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07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Saneamiento Avenida Manuel A Odria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</a:t>
                      </a:r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745,167 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</a:t>
                      </a:r>
                      <a:endParaRPr lang="es-P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75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Creación </a:t>
                      </a:r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Avenida Municipal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</a:t>
                      </a:r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7,408,424 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Ejecución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75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Saneamiento </a:t>
                      </a:r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Avenida </a:t>
                      </a:r>
                      <a:r>
                        <a:rPr lang="es-PE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Zarumilla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</a:t>
                      </a:r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2,141,347 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</a:t>
                      </a:r>
                      <a:endParaRPr lang="es-P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61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Mejoramiento Avenida </a:t>
                      </a:r>
                      <a:r>
                        <a:rPr lang="es-PE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Zarumilla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</a:t>
                      </a:r>
                      <a:r>
                        <a:rPr lang="es-P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12,327,997 </a:t>
                      </a:r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s-P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Técnico</a:t>
                      </a:r>
                    </a:p>
                    <a:p>
                      <a:pPr algn="ctr" fontAlgn="ctr"/>
                      <a:r>
                        <a:rPr lang="es-PE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Culminado</a:t>
                      </a:r>
                      <a:endParaRPr lang="es-PE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75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243,730,153</a:t>
                      </a:r>
                      <a:endParaRPr lang="es-PE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>
            <a:alpha val="73330"/>
          </a:srgb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2376000" y="131000"/>
            <a:ext cx="4392000" cy="78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000" b="1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RECUPERACIÓN DE CIPRL 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13" y="1048613"/>
            <a:ext cx="6024525" cy="33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1763" y="1571625"/>
            <a:ext cx="2409825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>
            <a:alpha val="73330"/>
          </a:srgbClr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00" y="1322150"/>
            <a:ext cx="4305000" cy="2769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450075" y="224050"/>
            <a:ext cx="3695100" cy="82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Intervención - Rubros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692600" y="1452650"/>
            <a:ext cx="3773400" cy="136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Mayor Inversión: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Rubros de Transporte (construcción de carreteras)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Saneamiento básico (Mejoramiento e Instalación de nuevos sistemas de agua, alcantarillado).</a:t>
            </a:r>
          </a:p>
        </p:txBody>
      </p:sp>
      <p:pic>
        <p:nvPicPr>
          <p:cNvPr id="111" name="Shape 111" descr="tractor (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50" y="2331925"/>
            <a:ext cx="286450" cy="2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tractor (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50" y="1809625"/>
            <a:ext cx="286450" cy="2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966275" y="3371175"/>
            <a:ext cx="2904900" cy="110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En la región de Moquegua: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Francois One"/>
              <a:buChar char="●"/>
            </a:pPr>
            <a:r>
              <a:rPr lang="en" dirty="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Saneamiento con S/ 101 MM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En la Región de Tacna: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Francois One"/>
              <a:buChar char="●"/>
            </a:pPr>
            <a:r>
              <a:rPr lang="en" dirty="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Transporte con S/ 190 MM.</a:t>
            </a:r>
          </a:p>
        </p:txBody>
      </p:sp>
      <p:sp>
        <p:nvSpPr>
          <p:cNvPr id="9" name="Rectangle 8"/>
          <p:cNvSpPr/>
          <p:nvPr/>
        </p:nvSpPr>
        <p:spPr>
          <a:xfrm>
            <a:off x="797859" y="3224978"/>
            <a:ext cx="3073316" cy="13984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>
            <a:alpha val="73330"/>
          </a:srgbClr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1910575" y="-45475"/>
            <a:ext cx="5322900" cy="36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INTERVENCIONES APROBADAS</a:t>
            </a: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50" y="804950"/>
            <a:ext cx="3667400" cy="31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150" y="2216350"/>
            <a:ext cx="3534975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517225" y="865800"/>
            <a:ext cx="21138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Gobierno Regional y Local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286238" y="1252950"/>
            <a:ext cx="21138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Gobierno Nacional</a:t>
            </a:r>
          </a:p>
        </p:txBody>
      </p:sp>
      <p:pic>
        <p:nvPicPr>
          <p:cNvPr id="123" name="Shape 123" descr="right-arrow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4013900" y="843925"/>
            <a:ext cx="560375" cy="5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right-arrow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7062950" y="1581812"/>
            <a:ext cx="560375" cy="5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391475" y="4039800"/>
            <a:ext cx="4078800" cy="95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Cartas para </a:t>
            </a:r>
            <a:r>
              <a:rPr lang="en" sz="1200" b="1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29</a:t>
            </a:r>
            <a:r>
              <a:rPr lang="en" sz="1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 proyectos: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-Gob. Regionales y Locales ( 11 Tacna y 08 Moquegua)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-Gob. Nacional (05  Tacna y 05 Moquegua)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-Inversión aprox. de S/ 257 MM.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5135700" y="3973000"/>
            <a:ext cx="3061200" cy="60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08 Proyectos con el Ministerio de Vivienda: Tacna y Moquegua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110038" y="4474200"/>
            <a:ext cx="3061200" cy="5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02 Proyectos con el Ministerio de Educación: Moquegua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621050" y="70650"/>
            <a:ext cx="6375300" cy="50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INAGURACIÓN CARRETERA ILABAYA- CAMBAYA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449650" y="2955875"/>
            <a:ext cx="5060100" cy="146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Obra con MAYOR INVERSIÓN A NIVEL NACIONAL, bajo el mecanismo de </a:t>
            </a:r>
            <a:r>
              <a:rPr lang="en">
                <a:latin typeface="Francois One"/>
                <a:ea typeface="Francois One"/>
                <a:cs typeface="Francois One"/>
                <a:sym typeface="Francois One"/>
              </a:rPr>
              <a:t>obras por impuestos</a:t>
            </a: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Unirá sectores de las provincias tacneñas de Jorge Basadre y Candarave, fortalecerá el</a:t>
            </a:r>
            <a:r>
              <a:rPr lang="en">
                <a:latin typeface="Francois One"/>
                <a:ea typeface="Francois One"/>
                <a:cs typeface="Francois One"/>
                <a:sym typeface="Francois One"/>
              </a:rPr>
              <a:t> desarrollo comercial, agrícola y turismo</a:t>
            </a: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34" name="Shape 134" descr="tractor (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3200" y="3857550"/>
            <a:ext cx="286450" cy="2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 descr="tractor (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3200" y="3124875"/>
            <a:ext cx="286450" cy="2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4513000" y="1243675"/>
            <a:ext cx="2591400" cy="1131300"/>
          </a:xfrm>
          <a:prstGeom prst="rect">
            <a:avLst/>
          </a:prstGeom>
          <a:solidFill>
            <a:srgbClr val="FFFFFF">
              <a:alpha val="811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4031500" y="1319863"/>
            <a:ext cx="3554400" cy="9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Francois One"/>
                <a:ea typeface="Francois One"/>
                <a:cs typeface="Francois One"/>
                <a:sym typeface="Francois One"/>
              </a:rPr>
              <a:t>Inversión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S/. 127 millones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869</Words>
  <Application>Microsoft Office PowerPoint</Application>
  <PresentationFormat>On-screen Show (16:9)</PresentationFormat>
  <Paragraphs>159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Francois One</vt:lpstr>
      <vt:lpstr>Muli</vt:lpstr>
      <vt:lpstr>Georgia</vt:lpstr>
      <vt:lpstr>Banquo template</vt:lpstr>
      <vt:lpstr>Obras por Impuestos Ley 29230</vt:lpstr>
      <vt:lpstr>¿QUÉ ES OBRAS POR IMPUESTOS? </vt:lpstr>
      <vt:lpstr>INVERSIÓN SPCC EN OXI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INAGURACIÓN CARRETERA ILABAYA- CAMBAYA</vt:lpstr>
      <vt:lpstr>PowerPoint Presentation</vt:lpstr>
      <vt:lpstr>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Obras por Impuestos Ley 29230</dc:title>
  <dc:creator>Becario Relaciones Publicas - Lima</dc:creator>
  <cp:lastModifiedBy>Vidalon, Guillermo</cp:lastModifiedBy>
  <cp:revision>1</cp:revision>
  <dcterms:modified xsi:type="dcterms:W3CDTF">2017-11-13T21:10:39Z</dcterms:modified>
</cp:coreProperties>
</file>